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7548800" cy="3840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orient="horz" pos="6930">
          <p15:clr>
            <a:srgbClr val="A4A3A4"/>
          </p15:clr>
        </p15:guide>
        <p15:guide id="3" orient="horz" pos="12642">
          <p15:clr>
            <a:srgbClr val="A4A3A4"/>
          </p15:clr>
        </p15:guide>
        <p15:guide id="4" orient="horz" pos="12138">
          <p15:clr>
            <a:srgbClr val="A4A3A4"/>
          </p15:clr>
        </p15:guide>
        <p15:guide id="5" orient="horz" pos="17850">
          <p15:clr>
            <a:srgbClr val="A4A3A4"/>
          </p15:clr>
        </p15:guide>
        <p15:guide id="6" orient="horz" pos="24191">
          <p15:clr>
            <a:srgbClr val="A4A3A4"/>
          </p15:clr>
        </p15:guide>
        <p15:guide id="7" orient="horz" pos="23562">
          <p15:clr>
            <a:srgbClr val="A4A3A4"/>
          </p15:clr>
        </p15:guide>
        <p15:guide id="8" pos="864">
          <p15:clr>
            <a:srgbClr val="A4A3A4"/>
          </p15:clr>
        </p15:guide>
        <p15:guide id="9" pos="9072">
          <p15:clr>
            <a:srgbClr val="A4A3A4"/>
          </p15:clr>
        </p15:guide>
        <p15:guide id="10" pos="21456">
          <p15:clr>
            <a:srgbClr val="A4A3A4"/>
          </p15:clr>
        </p15:guide>
        <p15:guide id="11" pos="29280">
          <p15:clr>
            <a:srgbClr val="A4A3A4"/>
          </p15:clr>
        </p15:guide>
        <p15:guide id="12" pos="9600">
          <p15:clr>
            <a:srgbClr val="A4A3A4"/>
          </p15:clr>
        </p15:guide>
        <p15:guide id="13" pos="20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3DDCE"/>
    <a:srgbClr val="4D4D4D"/>
    <a:srgbClr val="73CBB4"/>
    <a:srgbClr val="7AC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596" y="-78"/>
      </p:cViewPr>
      <p:guideLst>
        <p:guide orient="horz" pos="672"/>
        <p:guide orient="horz" pos="6930"/>
        <p:guide orient="horz" pos="12642"/>
        <p:guide orient="horz" pos="12138"/>
        <p:guide orient="horz" pos="17850"/>
        <p:guide orient="horz" pos="24191"/>
        <p:guide orient="horz" pos="23562"/>
        <p:guide pos="864"/>
        <p:guide pos="9072"/>
        <p:guide pos="21456"/>
        <p:guide pos="29280"/>
        <p:guide pos="9600"/>
        <p:guide pos="20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76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7C7138-F0BD-1577-6AF7-AF2045E93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DA5E1-D8F9-4D7A-AF6E-6069545F12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9BA3F7-DEBB-4B4D-B575-1F8F67A643A5}" type="datetimeFigureOut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7EB645-D41F-F37A-319E-40829D830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85800"/>
            <a:ext cx="4244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A03229-CD20-7C6C-897E-6CC5A83F2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4A769-ACC3-2743-2BA0-6C50FEFD51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BB659-09E5-1B89-C9D5-BE9BEA3D8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9B66C8-AB88-4506-BCF9-E9D54A9ADB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525" y="11930659"/>
            <a:ext cx="40417750" cy="82315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638" y="21762443"/>
            <a:ext cx="33283525" cy="9815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802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75" y="1537693"/>
            <a:ext cx="42792650" cy="640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8075" y="8960843"/>
            <a:ext cx="42792650" cy="25346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10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472563" y="1537693"/>
            <a:ext cx="10698162" cy="327693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8075" y="1537693"/>
            <a:ext cx="31942088" cy="327693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45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75" y="1537693"/>
            <a:ext cx="42792650" cy="640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075" y="8960843"/>
            <a:ext cx="42792650" cy="253462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026" y="24678085"/>
            <a:ext cx="40416163" cy="762873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6026" y="16277034"/>
            <a:ext cx="40416163" cy="8401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55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75" y="1537693"/>
            <a:ext cx="42792650" cy="640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8076" y="8960843"/>
            <a:ext cx="21320125" cy="253462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50601" y="8960843"/>
            <a:ext cx="21320125" cy="253462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40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75" y="1537693"/>
            <a:ext cx="42792650" cy="640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8076" y="8596908"/>
            <a:ext cx="21008975" cy="35823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076" y="12179300"/>
            <a:ext cx="21008975" cy="22127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53813" y="8596908"/>
            <a:ext cx="21016912" cy="35823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53813" y="12179300"/>
            <a:ext cx="21016912" cy="22127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73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75" y="1537693"/>
            <a:ext cx="42792650" cy="640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96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7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076" y="1529359"/>
            <a:ext cx="15643225" cy="650775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9625" y="1529359"/>
            <a:ext cx="26581100" cy="327777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8076" y="8037116"/>
            <a:ext cx="15643225" cy="2626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15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213" y="26883916"/>
            <a:ext cx="28528962" cy="317261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20213" y="3430985"/>
            <a:ext cx="28528962" cy="2304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0213" y="30056535"/>
            <a:ext cx="28528962" cy="4507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9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16" Type="http://schemas.openxmlformats.org/officeDocument/2006/relationships/hyperlink" Target="http://upload.wikimedia.org/wikipedia/en/0/0e/US-DeptOfVeteransAffairs-Seal-Large.png" TargetMode="Externa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>
            <a:extLst>
              <a:ext uri="{FF2B5EF4-FFF2-40B4-BE49-F238E27FC236}">
                <a16:creationId xmlns:a16="http://schemas.microsoft.com/office/drawing/2014/main" id="{57B2230B-64B3-EA22-9A61-8947E3BAD9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20574000"/>
            <a:ext cx="10058400" cy="16916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52" name="Rectangle 28">
            <a:extLst>
              <a:ext uri="{FF2B5EF4-FFF2-40B4-BE49-F238E27FC236}">
                <a16:creationId xmlns:a16="http://schemas.microsoft.com/office/drawing/2014/main" id="{4AD108B9-D317-2FA9-F16C-8E938516DD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18800" y="10972800"/>
            <a:ext cx="10058400" cy="15087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A896B42B-4203-8702-AEE7-7A437D9053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10972800"/>
            <a:ext cx="10058400" cy="9144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1029" name="Picture 7" descr="05182008_hosp">
            <a:extLst>
              <a:ext uri="{FF2B5EF4-FFF2-40B4-BE49-F238E27FC236}">
                <a16:creationId xmlns:a16="http://schemas.microsoft.com/office/drawing/2014/main" id="{11DB9B87-8A0A-943F-E061-00555141C2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12000" contrast="6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18791" r="-999" b="55051"/>
          <a:stretch>
            <a:fillRect/>
          </a:stretch>
        </p:blipFill>
        <p:spPr bwMode="auto">
          <a:xfrm>
            <a:off x="1289050" y="979488"/>
            <a:ext cx="45192950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8">
            <a:extLst>
              <a:ext uri="{FF2B5EF4-FFF2-40B4-BE49-F238E27FC236}">
                <a16:creationId xmlns:a16="http://schemas.microsoft.com/office/drawing/2014/main" id="{A674572D-13EC-D522-5696-45B84CA251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7300" y="1000125"/>
            <a:ext cx="45224700" cy="7067550"/>
          </a:xfrm>
          <a:prstGeom prst="rect">
            <a:avLst/>
          </a:prstGeom>
          <a:solidFill>
            <a:srgbClr val="333333">
              <a:alpha val="3999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5728F63-18F9-3F39-9F89-733134AFE8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72925" y="10972800"/>
            <a:ext cx="23774400" cy="26517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BD11884A-C9F1-A74E-68DE-254BCA3B9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/>
          <a:stretch>
            <a:fillRect/>
          </a:stretch>
        </p:blipFill>
        <p:spPr bwMode="auto">
          <a:xfrm>
            <a:off x="22498050" y="8683625"/>
            <a:ext cx="6818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UH_Case_2CP_V1">
            <a:extLst>
              <a:ext uri="{FF2B5EF4-FFF2-40B4-BE49-F238E27FC236}">
                <a16:creationId xmlns:a16="http://schemas.microsoft.com/office/drawing/2014/main" id="{7956D2EA-730F-6A68-6899-3EF51C555A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8683625"/>
            <a:ext cx="63896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>
            <a:extLst>
              <a:ext uri="{FF2B5EF4-FFF2-40B4-BE49-F238E27FC236}">
                <a16:creationId xmlns:a16="http://schemas.microsoft.com/office/drawing/2014/main" id="{BAE09D92-D764-DCEF-F8A3-F3F5D34D80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18800" y="31118175"/>
            <a:ext cx="10058400" cy="637222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35" name="Text Box 16">
            <a:extLst>
              <a:ext uri="{FF2B5EF4-FFF2-40B4-BE49-F238E27FC236}">
                <a16:creationId xmlns:a16="http://schemas.microsoft.com/office/drawing/2014/main" id="{E28F4234-AEBB-5B4E-E8BF-DD1C680E4F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109728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>
                <a:latin typeface="Impact" panose="020B0806030902050204" pitchFamily="34" charset="0"/>
              </a:rPr>
              <a:t>Background</a:t>
            </a:r>
          </a:p>
        </p:txBody>
      </p:sp>
      <p:sp>
        <p:nvSpPr>
          <p:cNvPr id="1036" name="Text Box 18">
            <a:extLst>
              <a:ext uri="{FF2B5EF4-FFF2-40B4-BE49-F238E27FC236}">
                <a16:creationId xmlns:a16="http://schemas.microsoft.com/office/drawing/2014/main" id="{E30AAA38-A01B-34F1-B086-797DE6A94A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1400" y="20574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>
                <a:latin typeface="Impact" panose="020B0806030902050204" pitchFamily="34" charset="0"/>
              </a:rPr>
              <a:t>Study Design</a:t>
            </a:r>
          </a:p>
        </p:txBody>
      </p:sp>
      <p:sp>
        <p:nvSpPr>
          <p:cNvPr id="1037" name="Text Box 19">
            <a:extLst>
              <a:ext uri="{FF2B5EF4-FFF2-40B4-BE49-F238E27FC236}">
                <a16:creationId xmlns:a16="http://schemas.microsoft.com/office/drawing/2014/main" id="{50075EFC-6DD3-097D-3CBE-A3784C3A76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098000" y="109728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>
                <a:latin typeface="Impact" panose="020B0806030902050204" pitchFamily="34" charset="0"/>
              </a:rPr>
              <a:t>Results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0320CF1C-AD5B-DDA9-3807-B63015365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1000" y="31116588"/>
            <a:ext cx="518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>
                <a:latin typeface="Impact" panose="020B0806030902050204" pitchFamily="34" charset="0"/>
              </a:rPr>
              <a:t>References</a:t>
            </a:r>
          </a:p>
        </p:txBody>
      </p:sp>
      <p:sp>
        <p:nvSpPr>
          <p:cNvPr id="1039" name="Text Box 21">
            <a:extLst>
              <a:ext uri="{FF2B5EF4-FFF2-40B4-BE49-F238E27FC236}">
                <a16:creationId xmlns:a16="http://schemas.microsoft.com/office/drawing/2014/main" id="{4E9A50B8-BCE0-C78B-5F80-A63732D6EC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252400" y="10972800"/>
            <a:ext cx="5562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>
                <a:latin typeface="Impact" panose="020B0806030902050204" pitchFamily="34" charset="0"/>
              </a:rPr>
              <a:t>Conclusions</a:t>
            </a:r>
          </a:p>
        </p:txBody>
      </p:sp>
      <p:sp>
        <p:nvSpPr>
          <p:cNvPr id="1040" name="Rectangle 23">
            <a:extLst>
              <a:ext uri="{FF2B5EF4-FFF2-40B4-BE49-F238E27FC236}">
                <a16:creationId xmlns:a16="http://schemas.microsoft.com/office/drawing/2014/main" id="{1552CDCF-6CE9-718E-04A8-EA18FA5B5A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44113" y="1543050"/>
            <a:ext cx="28406725" cy="5421313"/>
          </a:xfrm>
          <a:prstGeom prst="rect">
            <a:avLst/>
          </a:prstGeom>
          <a:solidFill>
            <a:srgbClr val="003399">
              <a:alpha val="67058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8AC3C92-DC85-7BB2-4C94-0DA37C2CD9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18800" y="26631900"/>
            <a:ext cx="10058400" cy="391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42" name="Text Box 20">
            <a:extLst>
              <a:ext uri="{FF2B5EF4-FFF2-40B4-BE49-F238E27FC236}">
                <a16:creationId xmlns:a16="http://schemas.microsoft.com/office/drawing/2014/main" id="{607E5677-DE32-39C2-571A-7A8D3547FD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880800" y="26636663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 eaLnBrk="0" hangingPunct="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>
                <a:latin typeface="Impact" panose="020B0806030902050204" pitchFamily="34" charset="0"/>
              </a:rPr>
              <a:t>Acknowledgements</a:t>
            </a:r>
          </a:p>
        </p:txBody>
      </p:sp>
      <p:pic>
        <p:nvPicPr>
          <p:cNvPr id="1043" name="Picture 23" descr="File:US-DeptOfVeteransAffairs-Seal-Large.png">
            <a:hlinkClick r:id="rId16"/>
            <a:extLst>
              <a:ext uri="{FF2B5EF4-FFF2-40B4-BE49-F238E27FC236}">
                <a16:creationId xmlns:a16="http://schemas.microsoft.com/office/drawing/2014/main" id="{536BCCA7-E5C9-859B-2B6A-02A18C4C8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0" y="86836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defTabSz="5224463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224463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224463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224463" rtl="0" fontAlgn="base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58975" indent="-1958975" algn="l" defTabSz="5224463" rtl="0" eaLnBrk="0" fontAlgn="base" hangingPunct="0">
        <a:spcBef>
          <a:spcPct val="20000"/>
        </a:spcBef>
        <a:spcAft>
          <a:spcPct val="0"/>
        </a:spcAft>
        <a:buChar char="•"/>
        <a:defRPr sz="183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244975" indent="-1631950" algn="l" defTabSz="5224463" rtl="0" eaLnBrk="0" fontAlgn="base" hangingPunct="0">
        <a:spcBef>
          <a:spcPct val="20000"/>
        </a:spcBef>
        <a:spcAft>
          <a:spcPct val="0"/>
        </a:spcAft>
        <a:buChar char="–"/>
        <a:defRPr sz="16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530975" indent="-1306513" algn="l" defTabSz="5224463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9144000" indent="-1306513" algn="l" defTabSz="5224463" rtl="0" eaLnBrk="0" fontAlgn="base" hangingPunct="0">
        <a:spcBef>
          <a:spcPct val="20000"/>
        </a:spcBef>
        <a:spcAft>
          <a:spcPct val="0"/>
        </a:spcAft>
        <a:buChar char="–"/>
        <a:defRPr sz="1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757025" indent="-1306513" algn="l" defTabSz="5224463" rtl="0" eaLnBrk="0" fontAlgn="base" hangingPunct="0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2214225" indent="-1306513" algn="l" defTabSz="522446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cs typeface="+mn-cs"/>
        </a:defRPr>
      </a:lvl6pPr>
      <a:lvl7pPr marL="12671425" indent="-1306513" algn="l" defTabSz="522446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cs typeface="+mn-cs"/>
        </a:defRPr>
      </a:lvl7pPr>
      <a:lvl8pPr marL="13128625" indent="-1306513" algn="l" defTabSz="522446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cs typeface="+mn-cs"/>
        </a:defRPr>
      </a:lvl8pPr>
      <a:lvl9pPr marL="13585825" indent="-1306513" algn="l" defTabSz="522446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939A3DE2-CE54-3A63-299D-1D693621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4400" y="8382000"/>
            <a:ext cx="17018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C56B8D85-E6A6-48EF-D5BB-E71A92D0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975" y="1585913"/>
            <a:ext cx="28403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500">
                <a:solidFill>
                  <a:schemeClr val="bg1"/>
                </a:solidFill>
                <a:latin typeface="Impact" panose="020B0806030902050204" pitchFamily="34" charset="0"/>
              </a:rPr>
              <a:t>TITLE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DFDE3966-2644-93F4-74E6-8B03090D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550" y="5467350"/>
            <a:ext cx="28289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5224463" eaLnBrk="1" hangingPunct="1">
              <a:spcBef>
                <a:spcPts val="0"/>
              </a:spcBef>
              <a:defRPr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Impact" pitchFamily="34" charset="0"/>
                <a:ea typeface="+mn-ea"/>
              </a:rPr>
              <a:t>AUTHORS</a:t>
            </a:r>
          </a:p>
        </p:txBody>
      </p:sp>
      <p:sp>
        <p:nvSpPr>
          <p:cNvPr id="2053" name="Text Box 27">
            <a:extLst>
              <a:ext uri="{FF2B5EF4-FFF2-40B4-BE49-F238E27FC236}">
                <a16:creationId xmlns:a16="http://schemas.microsoft.com/office/drawing/2014/main" id="{C895CC28-B72B-DA83-4253-3537B3DE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234863"/>
            <a:ext cx="960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Georgia" panose="02040502050405020303" pitchFamily="18" charset="0"/>
              </a:rPr>
              <a:t>TEXT</a:t>
            </a:r>
            <a:endParaRPr lang="en-US" altLang="en-US" sz="3200" baseline="30000">
              <a:latin typeface="Georgia" panose="02040502050405020303" pitchFamily="18" charset="0"/>
            </a:endParaRPr>
          </a:p>
        </p:txBody>
      </p:sp>
      <p:sp>
        <p:nvSpPr>
          <p:cNvPr id="2054" name="Text Box 50">
            <a:extLst>
              <a:ext uri="{FF2B5EF4-FFF2-40B4-BE49-F238E27FC236}">
                <a16:creationId xmlns:a16="http://schemas.microsoft.com/office/drawing/2014/main" id="{762619BC-D164-1507-0C1E-B9EB5D12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7400" y="12458700"/>
            <a:ext cx="9601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600"/>
              </a:spcBef>
            </a:pPr>
            <a:r>
              <a:rPr lang="en-US" altLang="en-US" sz="3800">
                <a:latin typeface="Georgia" panose="02040502050405020303" pitchFamily="18" charset="0"/>
              </a:rPr>
              <a:t>TEXT</a:t>
            </a:r>
          </a:p>
        </p:txBody>
      </p:sp>
      <p:sp>
        <p:nvSpPr>
          <p:cNvPr id="2055" name="Text Box 66">
            <a:extLst>
              <a:ext uri="{FF2B5EF4-FFF2-40B4-BE49-F238E27FC236}">
                <a16:creationId xmlns:a16="http://schemas.microsoft.com/office/drawing/2014/main" id="{0F7917A9-F8E8-5C96-554E-80717CF1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7400" y="32546925"/>
            <a:ext cx="960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>
                <a:latin typeface="Georgia" panose="02040502050405020303" pitchFamily="18" charset="0"/>
              </a:rPr>
              <a:t>ARTICLE 1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latin typeface="Georgia" panose="02040502050405020303" pitchFamily="18" charset="0"/>
              </a:rPr>
              <a:t>ARTICLE 2</a:t>
            </a:r>
          </a:p>
          <a:p>
            <a:pPr eaLnBrk="1" hangingPunct="1"/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2056" name="Text Box 74">
            <a:extLst>
              <a:ext uri="{FF2B5EF4-FFF2-40B4-BE49-F238E27FC236}">
                <a16:creationId xmlns:a16="http://schemas.microsoft.com/office/drawing/2014/main" id="{154C288B-24C5-7D67-FD71-20CE0A26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888450"/>
            <a:ext cx="960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224463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24463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Georgia" panose="02040502050405020303" pitchFamily="18" charset="0"/>
              </a:rPr>
              <a:t>TEXT</a:t>
            </a:r>
          </a:p>
        </p:txBody>
      </p:sp>
      <p:sp>
        <p:nvSpPr>
          <p:cNvPr id="2057" name="TextBox 27">
            <a:extLst>
              <a:ext uri="{FF2B5EF4-FFF2-40B4-BE49-F238E27FC236}">
                <a16:creationId xmlns:a16="http://schemas.microsoft.com/office/drawing/2014/main" id="{2FA0B8A9-3604-50E2-96EE-74D69968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7400" y="28089225"/>
            <a:ext cx="960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Georgia" panose="02040502050405020303" pitchFamily="18" charset="0"/>
              </a:rPr>
              <a:t>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224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224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10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 Cronley</dc:creator>
  <cp:lastModifiedBy>Sam Philip</cp:lastModifiedBy>
  <cp:revision>112</cp:revision>
  <dcterms:created xsi:type="dcterms:W3CDTF">2012-04-29T21:14:29Z</dcterms:created>
  <dcterms:modified xsi:type="dcterms:W3CDTF">2022-09-30T10:54:57Z</dcterms:modified>
</cp:coreProperties>
</file>